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3" r:id="rId8"/>
    <p:sldId id="262" r:id="rId9"/>
    <p:sldId id="264" r:id="rId10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B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06" autoAdjust="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237" y="4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914399" y="3246119"/>
            <a:ext cx="4128655" cy="2517372"/>
          </a:xfrm>
          <a:prstGeom prst="roundRect">
            <a:avLst>
              <a:gd name="adj" fmla="val 8540"/>
            </a:avLst>
          </a:prstGeom>
          <a:solidFill>
            <a:srgbClr val="FFFFFF"/>
          </a:solidFill>
          <a:ln w="19050">
            <a:solidFill>
              <a:srgbClr val="B4C8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914400" y="1691640"/>
            <a:ext cx="9939250" cy="96012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B4C8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03B8E"/>
          </a:solidFill>
          <a:ln>
            <a:solidFill>
              <a:srgbClr val="0B57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2800" b="1" dirty="0">
                <a:solidFill>
                  <a:srgbClr val="FFFFFF"/>
                </a:solidFill>
              </a:rPr>
              <a:t>Team </a:t>
            </a:r>
            <a:r>
              <a:rPr lang="en-IN" sz="2800" b="1" dirty="0">
                <a:solidFill>
                  <a:srgbClr val="FFFFFF"/>
                </a:solidFill>
              </a:rPr>
              <a:t>Details</a:t>
            </a:r>
            <a:endParaRPr sz="2800" b="1" dirty="0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1280160"/>
            <a:ext cx="777240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B57D0"/>
                </a:solidFill>
              </a:defRPr>
            </a:pPr>
            <a:r>
              <a:rPr dirty="0"/>
              <a:t>Team Name</a:t>
            </a:r>
            <a:endParaRPr lang="en-IN" dirty="0"/>
          </a:p>
          <a:p>
            <a:pPr>
              <a:defRPr sz="1800" b="1">
                <a:solidFill>
                  <a:srgbClr val="0B57D0"/>
                </a:solidFill>
              </a:defRPr>
            </a:pPr>
            <a:endParaRPr dirty="0"/>
          </a:p>
          <a:p>
            <a:pPr>
              <a:defRPr sz="1600" i="1">
                <a:solidFill>
                  <a:srgbClr val="646464"/>
                </a:solidFill>
              </a:defRPr>
            </a:pPr>
            <a:r>
              <a:rPr dirty="0"/>
              <a:t>Enter your team name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7526" y="2873433"/>
            <a:ext cx="3918067" cy="2824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B57D0"/>
                </a:solidFill>
              </a:defRPr>
            </a:pPr>
            <a:r>
              <a:rPr dirty="0"/>
              <a:t>Team Member</a:t>
            </a:r>
            <a:r>
              <a:rPr lang="en-IN" dirty="0"/>
              <a:t> 1</a:t>
            </a:r>
          </a:p>
          <a:p>
            <a:pPr>
              <a:defRPr sz="1800" b="1">
                <a:solidFill>
                  <a:srgbClr val="0B57D0"/>
                </a:solidFill>
              </a:defRPr>
            </a:pPr>
            <a:endParaRPr sz="1100" dirty="0"/>
          </a:p>
          <a:p>
            <a:pPr>
              <a:lnSpc>
                <a:spcPct val="150000"/>
              </a:lnSpc>
              <a:defRPr sz="1600" i="1">
                <a:solidFill>
                  <a:srgbClr val="646464"/>
                </a:solidFill>
              </a:defRPr>
            </a:pPr>
            <a:r>
              <a:rPr dirty="0"/>
              <a:t>Name</a:t>
            </a:r>
            <a:r>
              <a:rPr lang="en-IN" dirty="0"/>
              <a:t> -</a:t>
            </a:r>
          </a:p>
          <a:p>
            <a:pPr>
              <a:lnSpc>
                <a:spcPct val="150000"/>
              </a:lnSpc>
              <a:defRPr sz="1600" i="1">
                <a:solidFill>
                  <a:srgbClr val="646464"/>
                </a:solidFill>
              </a:defRPr>
            </a:pPr>
            <a:r>
              <a:rPr dirty="0"/>
              <a:t>College</a:t>
            </a:r>
            <a:r>
              <a:rPr lang="en-IN" dirty="0"/>
              <a:t> -</a:t>
            </a:r>
          </a:p>
          <a:p>
            <a:pPr>
              <a:lnSpc>
                <a:spcPct val="150000"/>
              </a:lnSpc>
              <a:defRPr sz="1600" i="1">
                <a:solidFill>
                  <a:srgbClr val="646464"/>
                </a:solidFill>
              </a:defRPr>
            </a:pPr>
            <a:r>
              <a:rPr lang="en-IN" dirty="0"/>
              <a:t>Roll No. - </a:t>
            </a:r>
          </a:p>
          <a:p>
            <a:pPr>
              <a:lnSpc>
                <a:spcPct val="150000"/>
              </a:lnSpc>
              <a:defRPr sz="1600" i="1">
                <a:solidFill>
                  <a:srgbClr val="646464"/>
                </a:solidFill>
              </a:defRPr>
            </a:pPr>
            <a:r>
              <a:rPr lang="en-IN" dirty="0"/>
              <a:t>Email Id -</a:t>
            </a:r>
          </a:p>
          <a:p>
            <a:pPr>
              <a:lnSpc>
                <a:spcPct val="150000"/>
              </a:lnSpc>
              <a:defRPr sz="1600" i="1">
                <a:solidFill>
                  <a:srgbClr val="646464"/>
                </a:solidFill>
              </a:defRPr>
            </a:pPr>
            <a:r>
              <a:rPr lang="en-IN" dirty="0"/>
              <a:t>Degree &amp; Dept. -</a:t>
            </a:r>
          </a:p>
          <a:p>
            <a:pPr>
              <a:lnSpc>
                <a:spcPct val="150000"/>
              </a:lnSpc>
              <a:defRPr sz="1600" i="1">
                <a:solidFill>
                  <a:srgbClr val="646464"/>
                </a:solidFill>
              </a:defRPr>
            </a:pPr>
            <a:r>
              <a:rPr dirty="0"/>
              <a:t>Year</a:t>
            </a:r>
            <a:r>
              <a:rPr lang="en-IN" dirty="0"/>
              <a:t> -</a:t>
            </a:r>
          </a:p>
        </p:txBody>
      </p:sp>
      <p:sp>
        <p:nvSpPr>
          <p:cNvPr id="9" name="Rounded Rectangle 7">
            <a:extLst>
              <a:ext uri="{FF2B5EF4-FFF2-40B4-BE49-F238E27FC236}">
                <a16:creationId xmlns:a16="http://schemas.microsoft.com/office/drawing/2014/main" id="{17877672-196A-489B-8563-E05E972D8FE6}"/>
              </a:ext>
            </a:extLst>
          </p:cNvPr>
          <p:cNvSpPr/>
          <p:nvPr/>
        </p:nvSpPr>
        <p:spPr>
          <a:xfrm>
            <a:off x="6724995" y="3236420"/>
            <a:ext cx="4128655" cy="2522914"/>
          </a:xfrm>
          <a:prstGeom prst="roundRect">
            <a:avLst>
              <a:gd name="adj" fmla="val 5684"/>
            </a:avLst>
          </a:prstGeom>
          <a:solidFill>
            <a:srgbClr val="FFFFFF"/>
          </a:solidFill>
          <a:ln w="19050">
            <a:solidFill>
              <a:srgbClr val="B4C8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CFC0747-F093-4B71-9D33-86675982E7B4}"/>
              </a:ext>
            </a:extLst>
          </p:cNvPr>
          <p:cNvSpPr txBox="1"/>
          <p:nvPr/>
        </p:nvSpPr>
        <p:spPr>
          <a:xfrm>
            <a:off x="6830288" y="2873433"/>
            <a:ext cx="3918067" cy="2824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B57D0"/>
                </a:solidFill>
              </a:defRPr>
            </a:pPr>
            <a:r>
              <a:rPr dirty="0"/>
              <a:t>Team Member</a:t>
            </a:r>
            <a:r>
              <a:rPr lang="en-IN" dirty="0"/>
              <a:t> 2</a:t>
            </a:r>
          </a:p>
          <a:p>
            <a:pPr>
              <a:defRPr sz="1800" b="1">
                <a:solidFill>
                  <a:srgbClr val="0B57D0"/>
                </a:solidFill>
              </a:defRPr>
            </a:pPr>
            <a:endParaRPr sz="1100" dirty="0"/>
          </a:p>
          <a:p>
            <a:pPr>
              <a:lnSpc>
                <a:spcPct val="150000"/>
              </a:lnSpc>
              <a:defRPr sz="1600" i="1">
                <a:solidFill>
                  <a:srgbClr val="646464"/>
                </a:solidFill>
              </a:defRPr>
            </a:pPr>
            <a:r>
              <a:rPr dirty="0"/>
              <a:t>Name</a:t>
            </a:r>
            <a:r>
              <a:rPr lang="en-IN" dirty="0"/>
              <a:t> -</a:t>
            </a:r>
          </a:p>
          <a:p>
            <a:pPr>
              <a:lnSpc>
                <a:spcPct val="150000"/>
              </a:lnSpc>
              <a:defRPr sz="1600" i="1">
                <a:solidFill>
                  <a:srgbClr val="646464"/>
                </a:solidFill>
              </a:defRPr>
            </a:pPr>
            <a:r>
              <a:rPr dirty="0"/>
              <a:t>College</a:t>
            </a:r>
            <a:r>
              <a:rPr lang="en-IN" dirty="0"/>
              <a:t> -</a:t>
            </a:r>
          </a:p>
          <a:p>
            <a:pPr>
              <a:lnSpc>
                <a:spcPct val="150000"/>
              </a:lnSpc>
              <a:defRPr sz="1600" i="1">
                <a:solidFill>
                  <a:srgbClr val="646464"/>
                </a:solidFill>
              </a:defRPr>
            </a:pPr>
            <a:r>
              <a:rPr lang="en-IN" dirty="0"/>
              <a:t>Roll No. - </a:t>
            </a:r>
          </a:p>
          <a:p>
            <a:pPr>
              <a:lnSpc>
                <a:spcPct val="150000"/>
              </a:lnSpc>
              <a:defRPr sz="1600" i="1">
                <a:solidFill>
                  <a:srgbClr val="646464"/>
                </a:solidFill>
              </a:defRPr>
            </a:pPr>
            <a:r>
              <a:rPr lang="en-IN" dirty="0"/>
              <a:t>Email Id -</a:t>
            </a:r>
          </a:p>
          <a:p>
            <a:pPr>
              <a:lnSpc>
                <a:spcPct val="150000"/>
              </a:lnSpc>
              <a:defRPr sz="1600" i="1">
                <a:solidFill>
                  <a:srgbClr val="646464"/>
                </a:solidFill>
              </a:defRPr>
            </a:pPr>
            <a:r>
              <a:rPr lang="en-IN" dirty="0"/>
              <a:t>Degree &amp; Dept. -</a:t>
            </a:r>
          </a:p>
          <a:p>
            <a:pPr>
              <a:lnSpc>
                <a:spcPct val="150000"/>
              </a:lnSpc>
              <a:defRPr sz="1600" i="1">
                <a:solidFill>
                  <a:srgbClr val="646464"/>
                </a:solidFill>
              </a:defRPr>
            </a:pPr>
            <a:r>
              <a:rPr dirty="0"/>
              <a:t>Year</a:t>
            </a:r>
            <a:r>
              <a:rPr lang="en-IN" dirty="0"/>
              <a:t> -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914400" y="3246118"/>
            <a:ext cx="10360024" cy="2977344"/>
          </a:xfrm>
          <a:prstGeom prst="roundRect">
            <a:avLst>
              <a:gd name="adj" fmla="val 5499"/>
            </a:avLst>
          </a:prstGeom>
          <a:solidFill>
            <a:srgbClr val="FFFFFF"/>
          </a:solidFill>
          <a:ln w="19050">
            <a:solidFill>
              <a:srgbClr val="B4C8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914401" y="1463039"/>
            <a:ext cx="10360023" cy="96012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B4C8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03B8E"/>
          </a:solidFill>
          <a:ln>
            <a:solidFill>
              <a:srgbClr val="0B57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2800" b="1" dirty="0">
                <a:solidFill>
                  <a:srgbClr val="FFFFFF"/>
                </a:solidFill>
              </a:rPr>
              <a:t>Problem Statement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2" y="1051559"/>
            <a:ext cx="10360024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B57D0"/>
                </a:solidFill>
              </a:defRPr>
            </a:pPr>
            <a:r>
              <a:rPr dirty="0"/>
              <a:t>Selected Problem</a:t>
            </a:r>
            <a:endParaRPr lang="en-IN" dirty="0"/>
          </a:p>
          <a:p>
            <a:pPr>
              <a:defRPr sz="1800" b="1">
                <a:solidFill>
                  <a:srgbClr val="0B57D0"/>
                </a:solidFill>
              </a:defRPr>
            </a:pPr>
            <a:endParaRPr dirty="0"/>
          </a:p>
          <a:p>
            <a:pPr>
              <a:defRPr sz="1600" i="1">
                <a:solidFill>
                  <a:srgbClr val="646464"/>
                </a:solidFill>
              </a:defRPr>
            </a:pPr>
            <a:r>
              <a:rPr dirty="0"/>
              <a:t>Mention the </a:t>
            </a:r>
            <a:r>
              <a:rPr lang="en-IN" dirty="0"/>
              <a:t>title of the </a:t>
            </a:r>
            <a:r>
              <a:rPr dirty="0"/>
              <a:t>problem statement </a:t>
            </a:r>
            <a:r>
              <a:rPr lang="en-IN" dirty="0"/>
              <a:t>your team </a:t>
            </a:r>
            <a:r>
              <a:rPr dirty="0"/>
              <a:t>selected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399" y="2834639"/>
            <a:ext cx="10360025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B57D0"/>
                </a:solidFill>
              </a:defRPr>
            </a:pPr>
            <a:r>
              <a:rPr dirty="0"/>
              <a:t>Problem Understanding</a:t>
            </a:r>
            <a:endParaRPr lang="en-IN" dirty="0"/>
          </a:p>
          <a:p>
            <a:pPr>
              <a:defRPr sz="1800" b="1">
                <a:solidFill>
                  <a:srgbClr val="0B57D0"/>
                </a:solidFill>
              </a:defRPr>
            </a:pPr>
            <a:endParaRPr dirty="0"/>
          </a:p>
          <a:p>
            <a:pPr>
              <a:defRPr sz="1600" i="1">
                <a:solidFill>
                  <a:srgbClr val="646464"/>
                </a:solidFill>
              </a:defRPr>
            </a:pPr>
            <a:r>
              <a:rPr dirty="0"/>
              <a:t>Describe </a:t>
            </a:r>
            <a:r>
              <a:rPr lang="en-IN" dirty="0"/>
              <a:t>your understanding of the problem </a:t>
            </a:r>
            <a:r>
              <a:rPr dirty="0"/>
              <a:t>and why </a:t>
            </a:r>
            <a:r>
              <a:rPr lang="en-IN" dirty="0"/>
              <a:t>your team selected it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03B8E"/>
          </a:solidFill>
          <a:ln>
            <a:solidFill>
              <a:srgbClr val="0B57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2800" b="1" dirty="0">
                <a:solidFill>
                  <a:srgbClr val="FFFFFF"/>
                </a:solidFill>
              </a:rPr>
              <a:t>Proposed Solution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AE5D89-9A02-4064-9F7B-CA79A301DB75}"/>
              </a:ext>
            </a:extLst>
          </p:cNvPr>
          <p:cNvSpPr txBox="1"/>
          <p:nvPr/>
        </p:nvSpPr>
        <p:spPr>
          <a:xfrm>
            <a:off x="133002" y="953192"/>
            <a:ext cx="118650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B57D0"/>
                </a:solidFill>
              </a:defRPr>
            </a:pPr>
            <a:r>
              <a:rPr lang="en-IN" dirty="0"/>
              <a:t>How is your team solving the problem. Provide details of your solution &amp; approach.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03B8E"/>
          </a:solidFill>
          <a:ln>
            <a:solidFill>
              <a:srgbClr val="0B57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2800" b="1" dirty="0">
                <a:solidFill>
                  <a:srgbClr val="FFFFFF"/>
                </a:solidFill>
              </a:rPr>
              <a:t>Proposed Solution</a:t>
            </a:r>
            <a:r>
              <a:rPr lang="en-IN" sz="2800" b="1" dirty="0">
                <a:solidFill>
                  <a:srgbClr val="FFFFFF"/>
                </a:solidFill>
              </a:rPr>
              <a:t> – Technical Details (Add more slides if required)</a:t>
            </a:r>
            <a:endParaRPr sz="2800" b="1" dirty="0">
              <a:solidFill>
                <a:srgbClr val="FFFF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856E47-9FAD-4B51-A22B-3F8EE8C3C39C}"/>
              </a:ext>
            </a:extLst>
          </p:cNvPr>
          <p:cNvSpPr txBox="1"/>
          <p:nvPr/>
        </p:nvSpPr>
        <p:spPr>
          <a:xfrm>
            <a:off x="133002" y="953192"/>
            <a:ext cx="1186503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B57D0"/>
                </a:solidFill>
              </a:defRPr>
            </a:pPr>
            <a:r>
              <a:rPr lang="en-IN" dirty="0"/>
              <a:t>Provide visual data flow diagram, technical architecture of your solution with details. Also highlight technical plausibility &amp; any constraints</a:t>
            </a:r>
          </a:p>
        </p:txBody>
      </p:sp>
    </p:spTree>
    <p:extLst>
      <p:ext uri="{BB962C8B-B14F-4D97-AF65-F5344CB8AC3E}">
        <p14:creationId xmlns:p14="http://schemas.microsoft.com/office/powerpoint/2010/main" val="628901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03B8E"/>
          </a:solidFill>
          <a:ln>
            <a:solidFill>
              <a:srgbClr val="0B57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2800" b="1" dirty="0">
                <a:solidFill>
                  <a:srgbClr val="FFFFFF"/>
                </a:solidFill>
              </a:rPr>
              <a:t>Novelty &amp; Innovation</a:t>
            </a:r>
            <a:r>
              <a:rPr lang="en-IN" sz="2800" b="1" dirty="0">
                <a:solidFill>
                  <a:srgbClr val="FFFFFF"/>
                </a:solidFill>
              </a:rPr>
              <a:t> of your solution (Add more slides if required)</a:t>
            </a:r>
            <a:endParaRPr sz="2800" b="1" dirty="0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002" y="953192"/>
            <a:ext cx="1186503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B57D0"/>
                </a:solidFill>
              </a:defRPr>
            </a:pPr>
            <a:r>
              <a:rPr dirty="0"/>
              <a:t>What makes your solution unique</a:t>
            </a:r>
            <a:r>
              <a:rPr lang="en-IN" dirty="0"/>
              <a:t> compared to State of the art (mention them)</a:t>
            </a:r>
            <a:r>
              <a:rPr dirty="0"/>
              <a:t>?</a:t>
            </a:r>
            <a:r>
              <a:rPr lang="en-IN" dirty="0"/>
              <a:t> </a:t>
            </a:r>
          </a:p>
          <a:p>
            <a:pPr>
              <a:defRPr sz="1800" b="1">
                <a:solidFill>
                  <a:srgbClr val="0B57D0"/>
                </a:solidFill>
              </a:defRPr>
            </a:pPr>
            <a:r>
              <a:rPr lang="en-IN" dirty="0"/>
              <a:t>Highlight novelty, unique value proposition, impact of your solution, pain points addressed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03B8E"/>
          </a:solidFill>
          <a:ln>
            <a:solidFill>
              <a:srgbClr val="0B57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IN" sz="2800" b="1" dirty="0">
                <a:solidFill>
                  <a:srgbClr val="FFFFFF"/>
                </a:solidFill>
              </a:rPr>
              <a:t>Open Datasets planned to be used / published</a:t>
            </a:r>
            <a:endParaRPr sz="28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03B8E"/>
          </a:solidFill>
          <a:ln>
            <a:solidFill>
              <a:srgbClr val="0B57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IN" sz="2800" b="1" dirty="0">
                <a:solidFill>
                  <a:srgbClr val="FFFFFF"/>
                </a:solidFill>
              </a:rPr>
              <a:t>Open Models planned to be used / developed / trained / fine-tuned</a:t>
            </a:r>
            <a:endParaRPr sz="28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793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03B8E"/>
          </a:solidFill>
          <a:ln>
            <a:solidFill>
              <a:srgbClr val="0B57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2800" b="1" dirty="0">
                <a:solidFill>
                  <a:srgbClr val="FFFFFF"/>
                </a:solidFill>
              </a:rPr>
              <a:t>AI/</a:t>
            </a:r>
            <a:r>
              <a:rPr sz="2800" b="1" dirty="0" err="1">
                <a:solidFill>
                  <a:srgbClr val="FFFFFF"/>
                </a:solidFill>
              </a:rPr>
              <a:t>GenAI</a:t>
            </a:r>
            <a:r>
              <a:rPr sz="2800" b="1" dirty="0">
                <a:solidFill>
                  <a:srgbClr val="FFFFFF"/>
                </a:solidFill>
              </a:rPr>
              <a:t>/Agentic </a:t>
            </a:r>
            <a:r>
              <a:rPr lang="en-IN" sz="2800" b="1" dirty="0">
                <a:solidFill>
                  <a:srgbClr val="FFFFFF"/>
                </a:solidFill>
              </a:rPr>
              <a:t>tools used/developed (Add more slides if required)</a:t>
            </a:r>
            <a:endParaRPr sz="2800" b="1" dirty="0">
              <a:solidFill>
                <a:srgbClr val="FFFF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54654B-7908-41B0-92B7-940045A63731}"/>
              </a:ext>
            </a:extLst>
          </p:cNvPr>
          <p:cNvSpPr txBox="1"/>
          <p:nvPr/>
        </p:nvSpPr>
        <p:spPr>
          <a:xfrm>
            <a:off x="133002" y="953192"/>
            <a:ext cx="115768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B57D0"/>
                </a:solidFill>
              </a:defRPr>
            </a:pPr>
            <a:r>
              <a:rPr lang="en-IN" dirty="0"/>
              <a:t>Highlight key processes your team employed, the best practices your team uncovered &amp; any creative use of AI/AI tools</a:t>
            </a:r>
          </a:p>
        </p:txBody>
      </p:sp>
    </p:spTree>
    <p:extLst>
      <p:ext uri="{BB962C8B-B14F-4D97-AF65-F5344CB8AC3E}">
        <p14:creationId xmlns:p14="http://schemas.microsoft.com/office/powerpoint/2010/main" val="1807807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03B8E"/>
          </a:solidFill>
          <a:ln>
            <a:solidFill>
              <a:srgbClr val="0B57D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IN" sz="2800" b="1" dirty="0">
                <a:solidFill>
                  <a:srgbClr val="FFFFFF"/>
                </a:solidFill>
              </a:rPr>
              <a:t>[Optional] Additional Supporting Materials (Add more slides if required)</a:t>
            </a:r>
            <a:endParaRPr sz="2800" b="1" dirty="0">
              <a:solidFill>
                <a:srgbClr val="FFFF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54654B-7908-41B0-92B7-940045A63731}"/>
              </a:ext>
            </a:extLst>
          </p:cNvPr>
          <p:cNvSpPr txBox="1"/>
          <p:nvPr/>
        </p:nvSpPr>
        <p:spPr>
          <a:xfrm>
            <a:off x="133002" y="953192"/>
            <a:ext cx="115768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B57D0"/>
                </a:solidFill>
              </a:defRPr>
            </a:pPr>
            <a:r>
              <a:rPr lang="en-IN" dirty="0"/>
              <a:t>Utilize this slide to provide additional details/supporting materials/artifacts for your solution</a:t>
            </a:r>
          </a:p>
        </p:txBody>
      </p:sp>
    </p:spTree>
    <p:extLst>
      <p:ext uri="{BB962C8B-B14F-4D97-AF65-F5344CB8AC3E}">
        <p14:creationId xmlns:p14="http://schemas.microsoft.com/office/powerpoint/2010/main" val="1240221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259</Words>
  <Application>Microsoft Office PowerPoint</Application>
  <PresentationFormat>Custom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Ankit Mahato/Advanced Technology Lab (ATL) /SRI-Bangalore/Staff Engineer/Samsung Electronics</cp:lastModifiedBy>
  <cp:revision>15</cp:revision>
  <dcterms:created xsi:type="dcterms:W3CDTF">2013-01-27T09:14:16Z</dcterms:created>
  <dcterms:modified xsi:type="dcterms:W3CDTF">2026-04-19T20:25:34Z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